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72" r:id="rId9"/>
    <p:sldId id="263" r:id="rId10"/>
    <p:sldId id="268" r:id="rId11"/>
    <p:sldId id="266" r:id="rId12"/>
    <p:sldId id="265"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0" d="100"/>
          <a:sy n="70" d="100"/>
        </p:scale>
        <p:origin x="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8C2DAFD0-7C98-472A-A576-0152C118A9A8}" type="datetimeFigureOut">
              <a:rPr lang="ar-IQ" smtClean="0"/>
              <a:t>17/03/1441</a:t>
            </a:fld>
            <a:endParaRPr lang="ar-IQ"/>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ar-IQ"/>
          </a:p>
        </p:txBody>
      </p:sp>
      <p:sp>
        <p:nvSpPr>
          <p:cNvPr id="6" name="Slide Number Placeholder 5"/>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39194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DAFD0-7C98-472A-A576-0152C118A9A8}" type="datetimeFigureOut">
              <a:rPr lang="ar-IQ" smtClean="0"/>
              <a:t>17/03/1441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102177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8C2DAFD0-7C98-472A-A576-0152C118A9A8}" type="datetimeFigureOut">
              <a:rPr lang="ar-IQ" smtClean="0"/>
              <a:t>17/03/1441</a:t>
            </a:fld>
            <a:endParaRPr lang="ar-IQ"/>
          </a:p>
        </p:txBody>
      </p:sp>
      <p:sp>
        <p:nvSpPr>
          <p:cNvPr id="5" name="Footer Placeholder 4"/>
          <p:cNvSpPr>
            <a:spLocks noGrp="1"/>
          </p:cNvSpPr>
          <p:nvPr>
            <p:ph type="ftr" sz="quarter" idx="11"/>
          </p:nvPr>
        </p:nvSpPr>
        <p:spPr>
          <a:xfrm>
            <a:off x="804672" y="6227064"/>
            <a:ext cx="10588752" cy="320040"/>
          </a:xfrm>
        </p:spPr>
        <p:txBody>
          <a:bodyPr/>
          <a:lstStyle/>
          <a:p>
            <a:endParaRPr lang="ar-IQ"/>
          </a:p>
        </p:txBody>
      </p:sp>
      <p:sp>
        <p:nvSpPr>
          <p:cNvPr id="6" name="Slide Number Placeholder 5"/>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141465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DAFD0-7C98-472A-A576-0152C118A9A8}" type="datetimeFigureOut">
              <a:rPr lang="ar-IQ" smtClean="0"/>
              <a:t>17/03/1441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02712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8C2DAFD0-7C98-472A-A576-0152C118A9A8}" type="datetimeFigureOut">
              <a:rPr lang="ar-IQ" smtClean="0"/>
              <a:t>17/03/1441</a:t>
            </a:fld>
            <a:endParaRPr lang="ar-IQ"/>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ar-IQ"/>
          </a:p>
        </p:txBody>
      </p:sp>
      <p:sp>
        <p:nvSpPr>
          <p:cNvPr id="6" name="Slide Number Placeholder 5"/>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09407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8C2DAFD0-7C98-472A-A576-0152C118A9A8}" type="datetimeFigureOut">
              <a:rPr lang="ar-IQ" smtClean="0"/>
              <a:t>17/03/1441</a:t>
            </a:fld>
            <a:endParaRPr lang="ar-IQ"/>
          </a:p>
        </p:txBody>
      </p:sp>
      <p:sp>
        <p:nvSpPr>
          <p:cNvPr id="6" name="Footer Placeholder 5"/>
          <p:cNvSpPr>
            <a:spLocks noGrp="1"/>
          </p:cNvSpPr>
          <p:nvPr>
            <p:ph type="ftr" sz="quarter" idx="11"/>
          </p:nvPr>
        </p:nvSpPr>
        <p:spPr>
          <a:xfrm>
            <a:off x="804672" y="6227064"/>
            <a:ext cx="10588752" cy="320040"/>
          </a:xfrm>
        </p:spPr>
        <p:txBody>
          <a:bodyPr/>
          <a:lstStyle/>
          <a:p>
            <a:endParaRPr lang="ar-IQ"/>
          </a:p>
        </p:txBody>
      </p:sp>
      <p:sp>
        <p:nvSpPr>
          <p:cNvPr id="7" name="Slide Number Placeholder 6"/>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98259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8C2DAFD0-7C98-472A-A576-0152C118A9A8}" type="datetimeFigureOut">
              <a:rPr lang="ar-IQ" smtClean="0"/>
              <a:t>17/03/1441</a:t>
            </a:fld>
            <a:endParaRPr lang="ar-IQ"/>
          </a:p>
        </p:txBody>
      </p:sp>
      <p:sp>
        <p:nvSpPr>
          <p:cNvPr id="8" name="Footer Placeholder 7"/>
          <p:cNvSpPr>
            <a:spLocks noGrp="1"/>
          </p:cNvSpPr>
          <p:nvPr>
            <p:ph type="ftr" sz="quarter" idx="11"/>
          </p:nvPr>
        </p:nvSpPr>
        <p:spPr>
          <a:xfrm>
            <a:off x="804672" y="6227064"/>
            <a:ext cx="10588752" cy="320040"/>
          </a:xfrm>
        </p:spPr>
        <p:txBody>
          <a:bodyPr/>
          <a:lstStyle/>
          <a:p>
            <a:endParaRPr lang="ar-IQ"/>
          </a:p>
        </p:txBody>
      </p:sp>
      <p:sp>
        <p:nvSpPr>
          <p:cNvPr id="9" name="Slide Number Placeholder 8"/>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45445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2DAFD0-7C98-472A-A576-0152C118A9A8}" type="datetimeFigureOut">
              <a:rPr lang="ar-IQ" smtClean="0"/>
              <a:t>17/03/1441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01595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C2DAFD0-7C98-472A-A576-0152C118A9A8}" type="datetimeFigureOut">
              <a:rPr lang="ar-IQ" smtClean="0"/>
              <a:t>17/03/1441</a:t>
            </a:fld>
            <a:endParaRPr lang="ar-IQ"/>
          </a:p>
        </p:txBody>
      </p:sp>
      <p:sp>
        <p:nvSpPr>
          <p:cNvPr id="3" name="Footer Placeholder 2"/>
          <p:cNvSpPr>
            <a:spLocks noGrp="1"/>
          </p:cNvSpPr>
          <p:nvPr>
            <p:ph type="ftr" sz="quarter" idx="11"/>
          </p:nvPr>
        </p:nvSpPr>
        <p:spPr>
          <a:xfrm>
            <a:off x="804672" y="6227064"/>
            <a:ext cx="10588752" cy="320040"/>
          </a:xfrm>
        </p:spPr>
        <p:txBody>
          <a:bodyPr/>
          <a:lstStyle/>
          <a:p>
            <a:endParaRPr lang="ar-IQ"/>
          </a:p>
        </p:txBody>
      </p:sp>
      <p:sp>
        <p:nvSpPr>
          <p:cNvPr id="4" name="Slide Number Placeholder 3"/>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2895797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2DAFD0-7C98-472A-A576-0152C118A9A8}" type="datetimeFigureOut">
              <a:rPr lang="ar-IQ" smtClean="0"/>
              <a:t>17/03/1441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35652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8C2DAFD0-7C98-472A-A576-0152C118A9A8}" type="datetimeFigureOut">
              <a:rPr lang="ar-IQ" smtClean="0"/>
              <a:t>17/03/1441</a:t>
            </a:fld>
            <a:endParaRPr lang="ar-IQ"/>
          </a:p>
        </p:txBody>
      </p:sp>
      <p:sp>
        <p:nvSpPr>
          <p:cNvPr id="6" name="Footer Placeholder 5"/>
          <p:cNvSpPr>
            <a:spLocks noGrp="1"/>
          </p:cNvSpPr>
          <p:nvPr>
            <p:ph type="ftr" sz="quarter" idx="11"/>
          </p:nvPr>
        </p:nvSpPr>
        <p:spPr>
          <a:xfrm>
            <a:off x="804672" y="6227064"/>
            <a:ext cx="5942203" cy="320040"/>
          </a:xfrm>
        </p:spPr>
        <p:txBody>
          <a:bodyPr/>
          <a:lstStyle/>
          <a:p>
            <a:endParaRPr lang="ar-IQ"/>
          </a:p>
        </p:txBody>
      </p:sp>
      <p:sp>
        <p:nvSpPr>
          <p:cNvPr id="7" name="Slide Number Placeholder 6"/>
          <p:cNvSpPr>
            <a:spLocks noGrp="1"/>
          </p:cNvSpPr>
          <p:nvPr>
            <p:ph type="sldNum" sz="quarter" idx="12"/>
          </p:nvPr>
        </p:nvSpPr>
        <p:spPr>
          <a:xfrm>
            <a:off x="5828377"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179931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C2DAFD0-7C98-472A-A576-0152C118A9A8}" type="datetimeFigureOut">
              <a:rPr lang="ar-IQ" smtClean="0"/>
              <a:t>17/03/1441</a:t>
            </a:fld>
            <a:endParaRPr lang="ar-IQ"/>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24220F00-7CB4-430D-9BE4-E68E8A731F9F}" type="slidenum">
              <a:rPr lang="ar-IQ" smtClean="0"/>
              <a:t>‹#›</a:t>
            </a:fld>
            <a:endParaRPr lang="ar-IQ"/>
          </a:p>
        </p:txBody>
      </p:sp>
    </p:spTree>
    <p:extLst>
      <p:ext uri="{BB962C8B-B14F-4D97-AF65-F5344CB8AC3E}">
        <p14:creationId xmlns:p14="http://schemas.microsoft.com/office/powerpoint/2010/main" val="25053355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Alice's_Adventures_in_Wonderlan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Plot_device" TargetMode="External"/><Relationship Id="rId2" Type="http://schemas.openxmlformats.org/officeDocument/2006/relationships/hyperlink" Target="https://en.wikipedia.org/wiki/Mirror_image" TargetMode="External"/><Relationship Id="rId1" Type="http://schemas.openxmlformats.org/officeDocument/2006/relationships/slideLayout" Target="../slideLayouts/slideLayout2.xml"/><Relationship Id="rId6" Type="http://schemas.openxmlformats.org/officeDocument/2006/relationships/hyperlink" Target="https://en.wikipedia.org/wiki/Jam_tomorrow" TargetMode="External"/><Relationship Id="rId5" Type="http://schemas.openxmlformats.org/officeDocument/2006/relationships/hyperlink" Target="https://en.wikipedia.org/wiki/Chess" TargetMode="External"/><Relationship Id="rId4" Type="http://schemas.openxmlformats.org/officeDocument/2006/relationships/hyperlink" Target="https://en.wikipedia.org/wiki/Guy_Fawkes_Nigh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ewis_Carroll" TargetMode="External"/><Relationship Id="rId2" Type="http://schemas.openxmlformats.org/officeDocument/2006/relationships/hyperlink" Target="https://en.wikipedia.org/wiki/English_novel" TargetMode="External"/><Relationship Id="rId1" Type="http://schemas.openxmlformats.org/officeDocument/2006/relationships/slideLayout" Target="../slideLayouts/slideLayout2.xml"/><Relationship Id="rId4" Type="http://schemas.openxmlformats.org/officeDocument/2006/relationships/hyperlink" Target="https://en.wikipedia.org/wiki/Logic"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lice_Liddell" TargetMode="External"/><Relationship Id="rId3" Type="http://schemas.openxmlformats.org/officeDocument/2006/relationships/hyperlink" Target="https://en.wikipedia.org/wiki/Robinson_Duckworth" TargetMode="External"/><Relationship Id="rId7" Type="http://schemas.openxmlformats.org/officeDocument/2006/relationships/hyperlink" Target="https://en.wikipedia.org/wiki/Dean_of_Christ_Church" TargetMode="External"/><Relationship Id="rId2" Type="http://schemas.openxmlformats.org/officeDocument/2006/relationships/hyperlink" Target="https://en.wikipedia.org/wiki/Lewis_Carroll" TargetMode="External"/><Relationship Id="rId1" Type="http://schemas.openxmlformats.org/officeDocument/2006/relationships/slideLayout" Target="../slideLayouts/slideLayout2.xml"/><Relationship Id="rId6" Type="http://schemas.openxmlformats.org/officeDocument/2006/relationships/hyperlink" Target="https://en.wikipedia.org/wiki/Oxford_University" TargetMode="External"/><Relationship Id="rId11" Type="http://schemas.openxmlformats.org/officeDocument/2006/relationships/hyperlink" Target="https://en.wikipedia.org/wiki/Godstow" TargetMode="External"/><Relationship Id="rId5" Type="http://schemas.openxmlformats.org/officeDocument/2006/relationships/hyperlink" Target="https://en.wikipedia.org/wiki/Vice-Chancellor" TargetMode="External"/><Relationship Id="rId10" Type="http://schemas.openxmlformats.org/officeDocument/2006/relationships/hyperlink" Target="https://en.wikipedia.org/wiki/Oxford" TargetMode="External"/><Relationship Id="rId4" Type="http://schemas.openxmlformats.org/officeDocument/2006/relationships/hyperlink" Target="https://en.wikipedia.org/wiki/Henry_Liddell" TargetMode="External"/><Relationship Id="rId9" Type="http://schemas.openxmlformats.org/officeDocument/2006/relationships/hyperlink" Target="https://en.wikipedia.org/wiki/Folly_Bridg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Alice's Adventures in Wonderland</a:t>
            </a:r>
            <a:endParaRPr lang="ar-IQ" b="1"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419610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Through the Looking Glass</a:t>
            </a:r>
            <a:endParaRPr lang="ar-IQ" dirty="0"/>
          </a:p>
        </p:txBody>
      </p:sp>
      <p:sp>
        <p:nvSpPr>
          <p:cNvPr id="3" name="Content Placeholder 2"/>
          <p:cNvSpPr>
            <a:spLocks noGrp="1"/>
          </p:cNvSpPr>
          <p:nvPr>
            <p:ph idx="1"/>
          </p:nvPr>
        </p:nvSpPr>
        <p:spPr>
          <a:xfrm>
            <a:off x="4558937" y="875210"/>
            <a:ext cx="6841383" cy="5176597"/>
          </a:xfrm>
        </p:spPr>
        <p:txBody>
          <a:bodyPr>
            <a:normAutofit/>
          </a:bodyPr>
          <a:lstStyle/>
          <a:p>
            <a:pPr algn="just" rtl="0"/>
            <a:r>
              <a:rPr lang="en-US" sz="2400" dirty="0"/>
              <a:t>the sequel to </a:t>
            </a:r>
            <a:r>
              <a:rPr lang="en-US" sz="2400" i="1" u="sng" dirty="0">
                <a:hlinkClick r:id="rId2"/>
              </a:rPr>
              <a:t>Alice's Adventures in Wonderland</a:t>
            </a:r>
            <a:r>
              <a:rPr lang="en-US" sz="2400" dirty="0"/>
              <a:t> (1865). Alice again enters a fantastical world, this time by climbing through a mirror into the world that she can see beyond it. There she finds that, just like a reflection, everything is reversed, including logic (running helps you remain stationary, walking away from something brings you towards it, chessmen are alive, nursery rhyme characters exist, </a:t>
            </a:r>
            <a:r>
              <a:rPr lang="en-US" sz="2400" dirty="0" err="1"/>
              <a:t>etc</a:t>
            </a:r>
            <a:r>
              <a:rPr lang="en-US" sz="2400" dirty="0"/>
              <a:t>). </a:t>
            </a:r>
            <a:endParaRPr lang="ar-IQ" sz="2400" dirty="0"/>
          </a:p>
        </p:txBody>
      </p:sp>
    </p:spTree>
    <p:extLst>
      <p:ext uri="{BB962C8B-B14F-4D97-AF65-F5344CB8AC3E}">
        <p14:creationId xmlns:p14="http://schemas.microsoft.com/office/powerpoint/2010/main" val="42688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base"/>
            <a:r>
              <a:rPr lang="en-US" b="1" dirty="0"/>
              <a:t>Through the Looking Glass</a:t>
            </a:r>
          </a:p>
        </p:txBody>
      </p:sp>
      <p:sp>
        <p:nvSpPr>
          <p:cNvPr id="3" name="Content Placeholder 2"/>
          <p:cNvSpPr>
            <a:spLocks noGrp="1"/>
          </p:cNvSpPr>
          <p:nvPr>
            <p:ph idx="1"/>
          </p:nvPr>
        </p:nvSpPr>
        <p:spPr>
          <a:xfrm>
            <a:off x="4650377" y="803186"/>
            <a:ext cx="6749943" cy="5248622"/>
          </a:xfrm>
        </p:spPr>
        <p:txBody>
          <a:bodyPr>
            <a:normAutofit lnSpcReduction="10000"/>
          </a:bodyPr>
          <a:lstStyle/>
          <a:p>
            <a:pPr algn="l" rtl="0" fontAlgn="base"/>
            <a:r>
              <a:rPr lang="en-US" sz="2200" b="1" dirty="0" smtClean="0">
                <a:solidFill>
                  <a:srgbClr val="FF0000"/>
                </a:solidFill>
              </a:rPr>
              <a:t>Being </a:t>
            </a:r>
            <a:r>
              <a:rPr lang="en-US" sz="2200" b="1" dirty="0">
                <a:solidFill>
                  <a:srgbClr val="FF0000"/>
                </a:solidFill>
              </a:rPr>
              <a:t>grown up</a:t>
            </a:r>
          </a:p>
          <a:p>
            <a:pPr algn="just" rtl="0" fontAlgn="base"/>
            <a:r>
              <a:rPr lang="en-US" dirty="0"/>
              <a:t>When Carroll wrote Through the Looking Glass, the real Alice had already become a grown woman. In the introductory poem, he recalls the glorious days of her childhood, and we notice his sadness because his favorite child-friend has grown up, got married, and does not contact him anymore.</a:t>
            </a:r>
          </a:p>
          <a:p>
            <a:pPr algn="just" rtl="0" fontAlgn="base"/>
            <a:r>
              <a:rPr lang="en-US" dirty="0"/>
              <a:t>In the first book, Alice was very </a:t>
            </a:r>
            <a:r>
              <a:rPr lang="en-US" dirty="0">
                <a:solidFill>
                  <a:srgbClr val="FF0000"/>
                </a:solidFill>
              </a:rPr>
              <a:t>bewildered by the crazy adult world</a:t>
            </a:r>
            <a:r>
              <a:rPr lang="en-US" dirty="0"/>
              <a:t>. In Through the Looking Glass, however, we see that Alice has grown up, as well as the real Alice has, and that she is </a:t>
            </a:r>
            <a:r>
              <a:rPr lang="en-US" dirty="0">
                <a:solidFill>
                  <a:srgbClr val="FF0000"/>
                </a:solidFill>
              </a:rPr>
              <a:t>more confident </a:t>
            </a:r>
            <a:r>
              <a:rPr lang="en-US" dirty="0"/>
              <a:t>with herself when associating with the Wonderland characters. </a:t>
            </a:r>
            <a:r>
              <a:rPr lang="en-US" dirty="0">
                <a:solidFill>
                  <a:srgbClr val="FF0000"/>
                </a:solidFill>
              </a:rPr>
              <a:t>While she was being lectured and ordered about in the first story, she now teaches some of the Wonderland characters a lesson and even mothers them</a:t>
            </a:r>
            <a:r>
              <a:rPr lang="en-US" dirty="0"/>
              <a:t>, like she does with the clumsy White Knight.</a:t>
            </a:r>
          </a:p>
          <a:p>
            <a:endParaRPr lang="ar-IQ" dirty="0"/>
          </a:p>
        </p:txBody>
      </p:sp>
    </p:spTree>
    <p:extLst>
      <p:ext uri="{BB962C8B-B14F-4D97-AF65-F5344CB8AC3E}">
        <p14:creationId xmlns:p14="http://schemas.microsoft.com/office/powerpoint/2010/main" val="34902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altLang="ar-IQ" dirty="0">
                <a:solidFill>
                  <a:srgbClr val="622510"/>
                </a:solidFill>
                <a:latin typeface="&amp;quot"/>
              </a:rPr>
              <a:t>Learning to achieve a higher social position</a:t>
            </a:r>
            <a:br>
              <a:rPr lang="ar-IQ" altLang="ar-IQ" dirty="0">
                <a:solidFill>
                  <a:srgbClr val="622510"/>
                </a:solidFill>
                <a:latin typeface="&amp;quot"/>
              </a:rPr>
            </a:br>
            <a:endParaRPr lang="ar-IQ" dirty="0"/>
          </a:p>
        </p:txBody>
      </p:sp>
      <p:sp>
        <p:nvSpPr>
          <p:cNvPr id="3" name="Content Placeholder 2"/>
          <p:cNvSpPr>
            <a:spLocks noGrp="1"/>
          </p:cNvSpPr>
          <p:nvPr>
            <p:ph idx="1"/>
          </p:nvPr>
        </p:nvSpPr>
        <p:spPr>
          <a:xfrm>
            <a:off x="4545875" y="803185"/>
            <a:ext cx="7236822" cy="5453924"/>
          </a:xfrm>
        </p:spPr>
        <p:txBody>
          <a:bodyPr>
            <a:normAutofit/>
          </a:bodyPr>
          <a:lstStyle/>
          <a:p>
            <a:pPr marL="0" lvl="0" indent="0" algn="just" rtl="0" eaLnBrk="0" fontAlgn="base" hangingPunct="0">
              <a:lnSpc>
                <a:spcPct val="100000"/>
              </a:lnSpc>
              <a:spcBef>
                <a:spcPct val="0"/>
              </a:spcBef>
              <a:spcAft>
                <a:spcPct val="0"/>
              </a:spcAft>
              <a:buNone/>
            </a:pPr>
            <a:r>
              <a:rPr lang="ar-IQ" altLang="ar-IQ" sz="2000" dirty="0" smtClean="0">
                <a:solidFill>
                  <a:srgbClr val="1D1D1D"/>
                </a:solidFill>
                <a:latin typeface="&amp;quot"/>
              </a:rPr>
              <a:t>However</a:t>
            </a:r>
            <a:r>
              <a:rPr lang="ar-IQ" altLang="ar-IQ" sz="2000" dirty="0">
                <a:solidFill>
                  <a:srgbClr val="1D1D1D"/>
                </a:solidFill>
                <a:latin typeface="&amp;quot"/>
              </a:rPr>
              <a:t>, there are still things to learn. Alice’s wish (and motive) in Through the Looking Glass is becoming a </a:t>
            </a:r>
            <a:r>
              <a:rPr lang="ar-IQ" altLang="ar-IQ" sz="2000" dirty="0">
                <a:solidFill>
                  <a:srgbClr val="FF0000"/>
                </a:solidFill>
                <a:latin typeface="&amp;quot"/>
              </a:rPr>
              <a:t>queen</a:t>
            </a:r>
            <a:r>
              <a:rPr lang="ar-IQ" altLang="ar-IQ" sz="2000" dirty="0">
                <a:solidFill>
                  <a:srgbClr val="1D1D1D"/>
                </a:solidFill>
                <a:latin typeface="&amp;quot"/>
              </a:rPr>
              <a:t>. To achieve this, she has to adhere to the rules of a chess game. She has to reach the final square, and can interact only with creatures that are on a square directly next to hers.</a:t>
            </a:r>
            <a:endParaRPr lang="ar-IQ" altLang="ar-IQ" sz="2000" dirty="0"/>
          </a:p>
          <a:p>
            <a:pPr marL="0" lvl="0" indent="0" algn="just" rtl="0" eaLnBrk="0" fontAlgn="base" hangingPunct="0">
              <a:lnSpc>
                <a:spcPct val="100000"/>
              </a:lnSpc>
              <a:spcBef>
                <a:spcPct val="0"/>
              </a:spcBef>
              <a:spcAft>
                <a:spcPct val="0"/>
              </a:spcAft>
              <a:buNone/>
            </a:pPr>
            <a:r>
              <a:rPr lang="ar-IQ" altLang="ar-IQ" sz="2000" dirty="0">
                <a:solidFill>
                  <a:srgbClr val="1D1D1D"/>
                </a:solidFill>
                <a:latin typeface="&amp;quot"/>
              </a:rPr>
              <a:t>She also has to learn more about the way things are. For example, the flowers tell her that they are lower in social rank than she is (“it isn’t manners for us to begin, you know”), she learns about the tragic lives of the lower </a:t>
            </a:r>
            <a:r>
              <a:rPr lang="ar-IQ" altLang="ar-IQ" sz="2000" dirty="0" smtClean="0">
                <a:solidFill>
                  <a:srgbClr val="1D1D1D"/>
                </a:solidFill>
                <a:latin typeface="&amp;quot"/>
              </a:rPr>
              <a:t>class</a:t>
            </a:r>
          </a:p>
          <a:p>
            <a:pPr marL="0" lvl="0" indent="0" algn="just" rtl="0" eaLnBrk="0" fontAlgn="base" hangingPunct="0">
              <a:lnSpc>
                <a:spcPct val="100000"/>
              </a:lnSpc>
              <a:spcBef>
                <a:spcPct val="0"/>
              </a:spcBef>
              <a:spcAft>
                <a:spcPct val="0"/>
              </a:spcAft>
              <a:buNone/>
            </a:pPr>
            <a:r>
              <a:rPr lang="ar-IQ" altLang="ar-IQ" sz="2000" dirty="0" smtClean="0">
                <a:solidFill>
                  <a:srgbClr val="1D1D1D"/>
                </a:solidFill>
                <a:latin typeface="&amp;quot"/>
              </a:rPr>
              <a:t> .(</a:t>
            </a:r>
            <a:endParaRPr lang="ar-IQ" altLang="ar-IQ" sz="2000" dirty="0"/>
          </a:p>
          <a:p>
            <a:pPr marL="0" lvl="0" indent="0" algn="just" rtl="0" eaLnBrk="0" fontAlgn="base" hangingPunct="0">
              <a:lnSpc>
                <a:spcPct val="100000"/>
              </a:lnSpc>
              <a:spcBef>
                <a:spcPct val="0"/>
              </a:spcBef>
              <a:spcAft>
                <a:spcPct val="0"/>
              </a:spcAft>
              <a:buNone/>
            </a:pPr>
            <a:r>
              <a:rPr lang="ar-IQ" altLang="ar-IQ" sz="2000" dirty="0">
                <a:solidFill>
                  <a:srgbClr val="1D1D1D"/>
                </a:solidFill>
                <a:latin typeface="&amp;quot"/>
              </a:rPr>
              <a:t>In fact, Alice is trying to </a:t>
            </a:r>
            <a:r>
              <a:rPr lang="ar-IQ" altLang="ar-IQ" sz="2000" dirty="0">
                <a:solidFill>
                  <a:srgbClr val="FF0000"/>
                </a:solidFill>
                <a:latin typeface="&amp;quot"/>
              </a:rPr>
              <a:t>reach a higher social position</a:t>
            </a:r>
            <a:r>
              <a:rPr lang="ar-IQ" altLang="ar-IQ" sz="2000" dirty="0">
                <a:solidFill>
                  <a:srgbClr val="1D1D1D"/>
                </a:solidFill>
                <a:latin typeface="&amp;quot"/>
              </a:rPr>
              <a:t>, and she has to master certain rules of behavior that come with this social order.</a:t>
            </a:r>
            <a:endParaRPr lang="ar-IQ" altLang="ar-IQ" sz="2000" dirty="0">
              <a:solidFill>
                <a:srgbClr val="622510"/>
              </a:solidFill>
              <a:latin typeface="&amp;quot"/>
            </a:endParaRPr>
          </a:p>
          <a:p>
            <a:pPr algn="just" rtl="0"/>
            <a:endParaRPr lang="ar-IQ" sz="2000" dirty="0"/>
          </a:p>
        </p:txBody>
      </p:sp>
    </p:spTree>
    <p:extLst>
      <p:ext uri="{BB962C8B-B14F-4D97-AF65-F5344CB8AC3E}">
        <p14:creationId xmlns:p14="http://schemas.microsoft.com/office/powerpoint/2010/main" val="5264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3">
                                            <p:txEl>
                                              <p:pRg st="3" end="3"/>
                                            </p:txEl>
                                          </p:spTgt>
                                        </p:tgtEl>
                                        <p:attrNameLst>
                                          <p:attrName>style.color</p:attrName>
                                        </p:attrNameLst>
                                      </p:cBhvr>
                                      <p:to>
                                        <a:schemeClr val="bg1"/>
                                      </p:to>
                                    </p:animClr>
                                    <p:animClr clrSpc="rgb" dir="cw">
                                      <p:cBhvr>
                                        <p:cTn id="28" dur="250" autoRev="1" fill="remove"/>
                                        <p:tgtEl>
                                          <p:spTgt spid="3">
                                            <p:txEl>
                                              <p:pRg st="3" end="3"/>
                                            </p:txEl>
                                          </p:spTgt>
                                        </p:tgtEl>
                                        <p:attrNameLst>
                                          <p:attrName>fillcolor</p:attrName>
                                        </p:attrNameLst>
                                      </p:cBhvr>
                                      <p:to>
                                        <a:schemeClr val="bg1"/>
                                      </p:to>
                                    </p:animClr>
                                    <p:set>
                                      <p:cBhvr>
                                        <p:cTn id="29" dur="250" autoRev="1" fill="remove"/>
                                        <p:tgtEl>
                                          <p:spTgt spid="3">
                                            <p:txEl>
                                              <p:pRg st="3" end="3"/>
                                            </p:txEl>
                                          </p:spTgt>
                                        </p:tgtEl>
                                        <p:attrNameLst>
                                          <p:attrName>fill.type</p:attrName>
                                        </p:attrNameLst>
                                      </p:cBhvr>
                                      <p:to>
                                        <p:strVal val="solid"/>
                                      </p:to>
                                    </p:set>
                                    <p:set>
                                      <p:cBhvr>
                                        <p:cTn id="30"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ltLang="ar-IQ" dirty="0">
                <a:solidFill>
                  <a:srgbClr val="622510"/>
                </a:solidFill>
                <a:latin typeface="&amp;quot"/>
              </a:rPr>
              <a:t>Identity</a:t>
            </a:r>
            <a:br>
              <a:rPr lang="ar-IQ" altLang="ar-IQ" dirty="0">
                <a:solidFill>
                  <a:srgbClr val="622510"/>
                </a:solidFill>
                <a:latin typeface="&amp;quot"/>
              </a:rPr>
            </a:br>
            <a:endParaRPr lang="ar-IQ" dirty="0"/>
          </a:p>
        </p:txBody>
      </p:sp>
      <p:sp>
        <p:nvSpPr>
          <p:cNvPr id="3" name="Content Placeholder 2"/>
          <p:cNvSpPr>
            <a:spLocks noGrp="1"/>
          </p:cNvSpPr>
          <p:nvPr>
            <p:ph idx="1"/>
          </p:nvPr>
        </p:nvSpPr>
        <p:spPr>
          <a:xfrm>
            <a:off x="4624251" y="561703"/>
            <a:ext cx="6776069" cy="5982787"/>
          </a:xfrm>
        </p:spPr>
        <p:txBody>
          <a:bodyPr>
            <a:normAutofit/>
          </a:bodyPr>
          <a:lstStyle/>
          <a:p>
            <a:pPr marL="0" lvl="0" indent="0" algn="just" rtl="0" eaLnBrk="0" fontAlgn="base" hangingPunct="0">
              <a:lnSpc>
                <a:spcPct val="100000"/>
              </a:lnSpc>
              <a:spcBef>
                <a:spcPct val="0"/>
              </a:spcBef>
              <a:spcAft>
                <a:spcPct val="0"/>
              </a:spcAft>
              <a:buNone/>
            </a:pPr>
            <a:r>
              <a:rPr lang="ar-IQ" altLang="ar-IQ" dirty="0" smtClean="0">
                <a:solidFill>
                  <a:srgbClr val="1D1D1D"/>
                </a:solidFill>
                <a:latin typeface="&amp;quot"/>
              </a:rPr>
              <a:t>In </a:t>
            </a:r>
            <a:r>
              <a:rPr lang="ar-IQ" altLang="ar-IQ" dirty="0">
                <a:solidFill>
                  <a:srgbClr val="1D1D1D"/>
                </a:solidFill>
                <a:latin typeface="&amp;quot"/>
              </a:rPr>
              <a:t>the sequel, the concept of identity is touched upon again. Although Alice is more sure of herself, </a:t>
            </a:r>
            <a:r>
              <a:rPr lang="ar-IQ" altLang="ar-IQ" dirty="0">
                <a:solidFill>
                  <a:srgbClr val="FF0000"/>
                </a:solidFill>
                <a:latin typeface="&amp;quot"/>
              </a:rPr>
              <a:t>her identity is again questioned</a:t>
            </a:r>
            <a:r>
              <a:rPr lang="ar-IQ" altLang="ar-IQ" dirty="0">
                <a:solidFill>
                  <a:srgbClr val="1D1D1D"/>
                </a:solidFill>
                <a:latin typeface="&amp;quot"/>
              </a:rPr>
              <a:t>. When she enters the wood, she promptly forgets her own name. The fawn does not even recognize her as a human being.</a:t>
            </a:r>
            <a:endParaRPr lang="ar-IQ" altLang="ar-IQ" dirty="0"/>
          </a:p>
          <a:p>
            <a:pPr marL="0" lvl="0" indent="0" algn="just" rtl="0" eaLnBrk="0" fontAlgn="base" hangingPunct="0">
              <a:lnSpc>
                <a:spcPct val="100000"/>
              </a:lnSpc>
              <a:spcBef>
                <a:spcPct val="0"/>
              </a:spcBef>
              <a:spcAft>
                <a:spcPct val="0"/>
              </a:spcAft>
              <a:buNone/>
            </a:pPr>
            <a:r>
              <a:rPr lang="ar-IQ" altLang="ar-IQ" dirty="0">
                <a:solidFill>
                  <a:srgbClr val="1D1D1D"/>
                </a:solidFill>
                <a:latin typeface="&amp;quot"/>
              </a:rPr>
              <a:t>But this time the question of identity is lifted to an even higher level: Tweedledee and Tweedledum show Alice the sleeping Red King and tell her that she is not a real person; she only exists in his dream. At first Alice does not want to believe that she ceases to exist when the King wakes up. But at the end of the book, the matter is still not </a:t>
            </a:r>
            <a:r>
              <a:rPr lang="ar-IQ" altLang="ar-IQ" dirty="0" smtClean="0">
                <a:solidFill>
                  <a:srgbClr val="1D1D1D"/>
                </a:solidFill>
                <a:latin typeface="&amp;quot"/>
              </a:rPr>
              <a:t>resolved".</a:t>
            </a:r>
            <a:endParaRPr lang="ar-IQ" dirty="0"/>
          </a:p>
        </p:txBody>
      </p:sp>
    </p:spTree>
    <p:extLst>
      <p:ext uri="{BB962C8B-B14F-4D97-AF65-F5344CB8AC3E}">
        <p14:creationId xmlns:p14="http://schemas.microsoft.com/office/powerpoint/2010/main" val="218968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Themes</a:t>
            </a:r>
            <a:br>
              <a:rPr lang="en-US" b="1" dirty="0"/>
            </a:br>
            <a:r>
              <a:rPr lang="en-US" b="1" dirty="0"/>
              <a:t>Symbolism</a:t>
            </a:r>
            <a:br>
              <a:rPr lang="en-US" b="1" dirty="0"/>
            </a:br>
            <a:endParaRPr lang="ar-IQ" b="1" dirty="0"/>
          </a:p>
        </p:txBody>
      </p:sp>
      <p:sp>
        <p:nvSpPr>
          <p:cNvPr id="3" name="Content Placeholder 2"/>
          <p:cNvSpPr>
            <a:spLocks noGrp="1"/>
          </p:cNvSpPr>
          <p:nvPr>
            <p:ph idx="1"/>
          </p:nvPr>
        </p:nvSpPr>
        <p:spPr>
          <a:xfrm>
            <a:off x="4585064" y="378824"/>
            <a:ext cx="6768736" cy="5798140"/>
          </a:xfrm>
        </p:spPr>
        <p:txBody>
          <a:bodyPr>
            <a:normAutofit fontScale="92500" lnSpcReduction="20000"/>
          </a:bodyPr>
          <a:lstStyle/>
          <a:p>
            <a:pPr algn="just" rtl="0"/>
            <a:r>
              <a:rPr lang="en-US" dirty="0" smtClean="0"/>
              <a:t>The </a:t>
            </a:r>
            <a:r>
              <a:rPr lang="en-US" dirty="0"/>
              <a:t>themes and settings of </a:t>
            </a:r>
            <a:r>
              <a:rPr lang="en-US" i="1" dirty="0"/>
              <a:t>Through the Looking-Glass</a:t>
            </a:r>
            <a:r>
              <a:rPr lang="en-US" dirty="0"/>
              <a:t> make it a kind of </a:t>
            </a:r>
            <a:r>
              <a:rPr lang="en-US" dirty="0">
                <a:hlinkClick r:id="rId2" tooltip="Mirror image"/>
              </a:rPr>
              <a:t>mirror image</a:t>
            </a:r>
            <a:r>
              <a:rPr lang="en-US" dirty="0"/>
              <a:t> of </a:t>
            </a:r>
            <a:r>
              <a:rPr lang="en-US" i="1" dirty="0"/>
              <a:t>Wonderland</a:t>
            </a:r>
            <a:r>
              <a:rPr lang="en-US" dirty="0"/>
              <a:t>: the first book begins outdoors, in the warm month of May (4 May</a:t>
            </a:r>
            <a:r>
              <a:rPr lang="en-US" dirty="0" smtClean="0"/>
              <a:t>),uses </a:t>
            </a:r>
            <a:r>
              <a:rPr lang="en-US" dirty="0"/>
              <a:t>frequent changes in size as a </a:t>
            </a:r>
            <a:r>
              <a:rPr lang="en-US" dirty="0">
                <a:hlinkClick r:id="rId3" tooltip="Plot device"/>
              </a:rPr>
              <a:t>plot device</a:t>
            </a:r>
            <a:r>
              <a:rPr lang="en-US" dirty="0"/>
              <a:t>, and draws on the imagery of playing cards; the second opens indoors on a snowy, wintry night exactly six months later, on 4 November (the day before </a:t>
            </a:r>
            <a:r>
              <a:rPr lang="en-US" dirty="0">
                <a:hlinkClick r:id="rId4" tooltip="Guy Fawkes Night"/>
              </a:rPr>
              <a:t>Guy Fawkes Night</a:t>
            </a:r>
            <a:r>
              <a:rPr lang="en-US" dirty="0" smtClean="0"/>
              <a:t>), </a:t>
            </a:r>
            <a:r>
              <a:rPr lang="en-US" dirty="0"/>
              <a:t>uses frequent changes in time and spatial directions as a plot device, and draws on the imagery of </a:t>
            </a:r>
            <a:r>
              <a:rPr lang="en-US" dirty="0">
                <a:hlinkClick r:id="rId5" tooltip="Chess"/>
              </a:rPr>
              <a:t>chess</a:t>
            </a:r>
            <a:r>
              <a:rPr lang="en-US" dirty="0"/>
              <a:t>. In it, there are many mirror themes, including opposites, time running backwards, and so on. </a:t>
            </a:r>
          </a:p>
          <a:p>
            <a:pPr algn="just" rtl="0"/>
            <a:r>
              <a:rPr lang="en-US" dirty="0"/>
              <a:t>The White Queen offers to hire Alice as her lady's maid and to pay her "</a:t>
            </a:r>
            <a:r>
              <a:rPr lang="en-US" dirty="0" err="1"/>
              <a:t>Twopence</a:t>
            </a:r>
            <a:r>
              <a:rPr lang="en-US" dirty="0"/>
              <a:t> a week, and jam every other day." Alice says that she doesn't want any jam today, and the Queen tells her: "You couldn't have it if you </a:t>
            </a:r>
            <a:r>
              <a:rPr lang="en-US" i="1" dirty="0"/>
              <a:t>did</a:t>
            </a:r>
            <a:r>
              <a:rPr lang="en-US" dirty="0"/>
              <a:t> want it. The rule is, </a:t>
            </a:r>
            <a:r>
              <a:rPr lang="en-US" dirty="0">
                <a:hlinkClick r:id="rId6" tooltip="Jam tomorrow"/>
              </a:rPr>
              <a:t>jam tomorrow</a:t>
            </a:r>
            <a:r>
              <a:rPr lang="en-US" dirty="0"/>
              <a:t> and jam yesterday—but never jam </a:t>
            </a:r>
            <a:r>
              <a:rPr lang="en-US" i="1" dirty="0"/>
              <a:t>to-day</a:t>
            </a:r>
            <a:r>
              <a:rPr lang="en-US" dirty="0"/>
              <a:t>." This is a reference to the rule in Latin that the word </a:t>
            </a:r>
            <a:r>
              <a:rPr lang="en-US" i="1" dirty="0" err="1"/>
              <a:t>iam</a:t>
            </a:r>
            <a:r>
              <a:rPr lang="en-US" dirty="0"/>
              <a:t> or </a:t>
            </a:r>
            <a:r>
              <a:rPr lang="en-US" i="1" dirty="0"/>
              <a:t>jam</a:t>
            </a:r>
            <a:r>
              <a:rPr lang="en-US" dirty="0"/>
              <a:t> meaning </a:t>
            </a:r>
            <a:r>
              <a:rPr lang="en-US" i="1" dirty="0"/>
              <a:t>now</a:t>
            </a:r>
            <a:r>
              <a:rPr lang="en-US" dirty="0"/>
              <a:t> in the sense of </a:t>
            </a:r>
            <a:r>
              <a:rPr lang="en-US" i="1" dirty="0"/>
              <a:t>already</a:t>
            </a:r>
            <a:r>
              <a:rPr lang="en-US" dirty="0"/>
              <a:t> or </a:t>
            </a:r>
            <a:r>
              <a:rPr lang="en-US" i="1" dirty="0"/>
              <a:t>at that time</a:t>
            </a:r>
            <a:r>
              <a:rPr lang="en-US" dirty="0"/>
              <a:t> cannot be used to describe </a:t>
            </a:r>
            <a:r>
              <a:rPr lang="en-US" i="1" dirty="0"/>
              <a:t>now</a:t>
            </a:r>
            <a:r>
              <a:rPr lang="en-US" dirty="0"/>
              <a:t> in the present, which is </a:t>
            </a:r>
            <a:r>
              <a:rPr lang="en-US" i="1" dirty="0" err="1"/>
              <a:t>nunc</a:t>
            </a:r>
            <a:r>
              <a:rPr lang="en-US" dirty="0"/>
              <a:t> in Latin. </a:t>
            </a:r>
            <a:r>
              <a:rPr lang="en-US" i="1" dirty="0"/>
              <a:t>Jam</a:t>
            </a:r>
            <a:r>
              <a:rPr lang="en-US" dirty="0"/>
              <a:t> is therefore never available </a:t>
            </a:r>
            <a:r>
              <a:rPr lang="en-US" dirty="0" smtClean="0"/>
              <a:t>today.</a:t>
            </a:r>
            <a:r>
              <a:rPr lang="en-US" baseline="30000" dirty="0"/>
              <a:t> </a:t>
            </a:r>
            <a:r>
              <a:rPr lang="en-US" dirty="0" smtClean="0"/>
              <a:t>This </a:t>
            </a:r>
            <a:r>
              <a:rPr lang="en-US" dirty="0"/>
              <a:t>exchange is also a demonstration of the logical fallacy of equivocation</a:t>
            </a:r>
          </a:p>
          <a:p>
            <a:pPr algn="just" rtl="0"/>
            <a:endParaRPr lang="ar-IQ" dirty="0"/>
          </a:p>
        </p:txBody>
      </p:sp>
    </p:spTree>
    <p:extLst>
      <p:ext uri="{BB962C8B-B14F-4D97-AF65-F5344CB8AC3E}">
        <p14:creationId xmlns:p14="http://schemas.microsoft.com/office/powerpoint/2010/main" val="25651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Chess</a:t>
            </a:r>
            <a:br>
              <a:rPr lang="en-US" b="1" dirty="0"/>
            </a:br>
            <a:endParaRPr lang="ar-IQ" dirty="0"/>
          </a:p>
        </p:txBody>
      </p:sp>
      <p:sp>
        <p:nvSpPr>
          <p:cNvPr id="3" name="Content Placeholder 2"/>
          <p:cNvSpPr>
            <a:spLocks noGrp="1"/>
          </p:cNvSpPr>
          <p:nvPr>
            <p:ph idx="1"/>
          </p:nvPr>
        </p:nvSpPr>
        <p:spPr>
          <a:xfrm>
            <a:off x="4676503" y="849086"/>
            <a:ext cx="6723817" cy="5202722"/>
          </a:xfrm>
        </p:spPr>
        <p:txBody>
          <a:bodyPr>
            <a:normAutofit/>
          </a:bodyPr>
          <a:lstStyle/>
          <a:p>
            <a:pPr algn="just" rtl="0"/>
            <a:r>
              <a:rPr lang="en-US" sz="2400" dirty="0" smtClean="0"/>
              <a:t>Lewis </a:t>
            </a:r>
            <a:r>
              <a:rPr lang="en-US" sz="2400" dirty="0"/>
              <a:t>Carroll's diagram of the story as a </a:t>
            </a:r>
            <a:r>
              <a:rPr lang="en-US" sz="2400" dirty="0">
                <a:solidFill>
                  <a:srgbClr val="FF0000"/>
                </a:solidFill>
              </a:rPr>
              <a:t>chess game</a:t>
            </a:r>
          </a:p>
          <a:p>
            <a:pPr algn="just" rtl="0"/>
            <a:r>
              <a:rPr lang="en-US" sz="2400" dirty="0"/>
              <a:t>Whereas the first book has the deck of playing </a:t>
            </a:r>
            <a:r>
              <a:rPr lang="en-US" sz="2400" dirty="0">
                <a:solidFill>
                  <a:srgbClr val="FF0000"/>
                </a:solidFill>
              </a:rPr>
              <a:t>cards</a:t>
            </a:r>
            <a:r>
              <a:rPr lang="en-US" sz="2400" dirty="0"/>
              <a:t> as a theme, Through the Looking-Glass is based on a game of chess, played on a giant chessboard with fields for squares. Most of the main characters are represented by a chess piece, with Alice being a pawn. </a:t>
            </a:r>
            <a:endParaRPr lang="ar-IQ" sz="2400" dirty="0"/>
          </a:p>
        </p:txBody>
      </p:sp>
    </p:spTree>
    <p:extLst>
      <p:ext uri="{BB962C8B-B14F-4D97-AF65-F5344CB8AC3E}">
        <p14:creationId xmlns:p14="http://schemas.microsoft.com/office/powerpoint/2010/main" val="77118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r>
              <a:rPr lang="en-US" b="1" i="1" dirty="0"/>
              <a:t>Alice's Adventures in Wonderland</a:t>
            </a:r>
            <a:r>
              <a:rPr lang="en-US" dirty="0"/>
              <a:t> (commonly shortened to </a:t>
            </a:r>
            <a:r>
              <a:rPr lang="en-US" b="1" i="1" dirty="0"/>
              <a:t>Alice in Wonderland</a:t>
            </a:r>
            <a:r>
              <a:rPr lang="en-US" dirty="0"/>
              <a:t>) is an 1865 </a:t>
            </a:r>
            <a:r>
              <a:rPr lang="en-US" dirty="0">
                <a:hlinkClick r:id="rId2" tooltip="English novel"/>
              </a:rPr>
              <a:t>novel</a:t>
            </a:r>
            <a:r>
              <a:rPr lang="en-US" dirty="0"/>
              <a:t> written by English author Charles </a:t>
            </a:r>
            <a:r>
              <a:rPr lang="en-US" dirty="0" err="1"/>
              <a:t>Lutwidge</a:t>
            </a:r>
            <a:r>
              <a:rPr lang="en-US" dirty="0"/>
              <a:t> Dodgson under the pseudonym </a:t>
            </a:r>
            <a:r>
              <a:rPr lang="en-US" dirty="0">
                <a:hlinkClick r:id="rId3" tooltip="Lewis Carroll"/>
              </a:rPr>
              <a:t>Lewis </a:t>
            </a:r>
            <a:r>
              <a:rPr lang="en-US" dirty="0" smtClean="0">
                <a:hlinkClick r:id="rId3" tooltip="Lewis Carroll"/>
              </a:rPr>
              <a:t>Carroll</a:t>
            </a:r>
            <a:r>
              <a:rPr lang="en-US" dirty="0" smtClean="0"/>
              <a:t>.</a:t>
            </a:r>
          </a:p>
          <a:p>
            <a:pPr algn="just" rtl="0"/>
            <a:endParaRPr lang="en-US" dirty="0" smtClean="0"/>
          </a:p>
          <a:p>
            <a:pPr algn="just" rtl="0"/>
            <a:endParaRPr lang="en-US" dirty="0"/>
          </a:p>
          <a:p>
            <a:pPr algn="just" rtl="0"/>
            <a:r>
              <a:rPr lang="en-US" dirty="0" smtClean="0"/>
              <a:t>The </a:t>
            </a:r>
            <a:r>
              <a:rPr lang="en-US" dirty="0"/>
              <a:t>tale plays with </a:t>
            </a:r>
            <a:r>
              <a:rPr lang="en-US" dirty="0">
                <a:hlinkClick r:id="rId4" tooltip="Logic"/>
              </a:rPr>
              <a:t>logic</a:t>
            </a:r>
            <a:r>
              <a:rPr lang="en-US" dirty="0"/>
              <a:t>, giving the story lasting popularity with adults as well as with </a:t>
            </a:r>
            <a:r>
              <a:rPr lang="en-US" dirty="0" smtClean="0"/>
              <a:t>children.</a:t>
            </a:r>
            <a:endParaRPr lang="ar-IQ" dirty="0"/>
          </a:p>
        </p:txBody>
      </p:sp>
    </p:spTree>
    <p:extLst>
      <p:ext uri="{BB962C8B-B14F-4D97-AF65-F5344CB8AC3E}">
        <p14:creationId xmlns:p14="http://schemas.microsoft.com/office/powerpoint/2010/main" val="3295635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3383"/>
            <a:ext cx="3446417" cy="1123406"/>
          </a:xfrm>
        </p:spPr>
        <p:txBody>
          <a:bodyPr/>
          <a:lstStyle/>
          <a:p>
            <a:pPr rtl="0"/>
            <a:r>
              <a:rPr lang="en-US" dirty="0">
                <a:solidFill>
                  <a:srgbClr val="000000"/>
                </a:solidFill>
                <a:latin typeface="Linux Libertine"/>
              </a:rPr>
              <a:t>Background</a:t>
            </a:r>
            <a:endParaRPr lang="ar-IQ" dirty="0"/>
          </a:p>
        </p:txBody>
      </p:sp>
      <p:sp>
        <p:nvSpPr>
          <p:cNvPr id="3" name="Content Placeholder 2"/>
          <p:cNvSpPr>
            <a:spLocks noGrp="1"/>
          </p:cNvSpPr>
          <p:nvPr>
            <p:ph idx="1"/>
          </p:nvPr>
        </p:nvSpPr>
        <p:spPr>
          <a:xfrm>
            <a:off x="4454433" y="561703"/>
            <a:ext cx="7328263" cy="5826034"/>
          </a:xfrm>
        </p:spPr>
        <p:txBody>
          <a:bodyPr>
            <a:normAutofit/>
          </a:bodyPr>
          <a:lstStyle/>
          <a:p>
            <a:pPr algn="just" rtl="0"/>
            <a:r>
              <a:rPr lang="en-US" i="1" dirty="0"/>
              <a:t>Alice</a:t>
            </a:r>
            <a:r>
              <a:rPr lang="en-US" dirty="0"/>
              <a:t> was published in 1865, three years after </a:t>
            </a:r>
            <a:r>
              <a:rPr lang="en-US" dirty="0">
                <a:hlinkClick r:id="rId2" tooltip="Lewis Carroll"/>
              </a:rPr>
              <a:t>Charles </a:t>
            </a:r>
            <a:r>
              <a:rPr lang="en-US" dirty="0" err="1">
                <a:hlinkClick r:id="rId2" tooltip="Lewis Carroll"/>
              </a:rPr>
              <a:t>Lutwidge</a:t>
            </a:r>
            <a:r>
              <a:rPr lang="en-US" dirty="0">
                <a:hlinkClick r:id="rId2" tooltip="Lewis Carroll"/>
              </a:rPr>
              <a:t> Dodgson</a:t>
            </a:r>
            <a:r>
              <a:rPr lang="en-US" dirty="0"/>
              <a:t> and the Reverend </a:t>
            </a:r>
            <a:r>
              <a:rPr lang="en-US" dirty="0">
                <a:hlinkClick r:id="rId3" tooltip="Robinson Duckworth"/>
              </a:rPr>
              <a:t>Robinson Duckworth</a:t>
            </a:r>
            <a:r>
              <a:rPr lang="en-US" dirty="0"/>
              <a:t> rowed in a boat, on 4 July </a:t>
            </a:r>
            <a:r>
              <a:rPr lang="en-US" dirty="0" smtClean="0"/>
              <a:t>1862 with </a:t>
            </a:r>
            <a:r>
              <a:rPr lang="en-US" dirty="0"/>
              <a:t>the three young daughters of </a:t>
            </a:r>
            <a:r>
              <a:rPr lang="en-US" dirty="0">
                <a:hlinkClick r:id="rId4" tooltip="Henry Liddell"/>
              </a:rPr>
              <a:t>Henry Liddell</a:t>
            </a:r>
            <a:r>
              <a:rPr lang="en-US" dirty="0"/>
              <a:t> (the </a:t>
            </a:r>
            <a:r>
              <a:rPr lang="en-US" dirty="0">
                <a:hlinkClick r:id="rId5" tooltip="Vice-Chancellor"/>
              </a:rPr>
              <a:t>Vice-Chancellor</a:t>
            </a:r>
            <a:r>
              <a:rPr lang="en-US" dirty="0"/>
              <a:t> of </a:t>
            </a:r>
            <a:r>
              <a:rPr lang="en-US" dirty="0">
                <a:hlinkClick r:id="rId6" tooltip="Oxford University"/>
              </a:rPr>
              <a:t>Oxford University</a:t>
            </a:r>
            <a:r>
              <a:rPr lang="en-US" dirty="0"/>
              <a:t> and </a:t>
            </a:r>
            <a:r>
              <a:rPr lang="en-US" dirty="0">
                <a:hlinkClick r:id="rId7" tooltip="Dean of Christ Church"/>
              </a:rPr>
              <a:t>Dean of Christ Church</a:t>
            </a:r>
            <a:r>
              <a:rPr lang="en-US" dirty="0"/>
              <a:t>): </a:t>
            </a:r>
            <a:r>
              <a:rPr lang="en-US" dirty="0" err="1"/>
              <a:t>Lorina</a:t>
            </a:r>
            <a:r>
              <a:rPr lang="en-US" dirty="0"/>
              <a:t> Charlotte Liddell (aged 13, </a:t>
            </a:r>
            <a:r>
              <a:rPr lang="en-US" dirty="0" smtClean="0">
                <a:hlinkClick r:id="rId8" tooltip="Alice Liddell"/>
              </a:rPr>
              <a:t>Alice </a:t>
            </a:r>
            <a:r>
              <a:rPr lang="en-US" dirty="0">
                <a:hlinkClick r:id="rId8" tooltip="Alice Liddell"/>
              </a:rPr>
              <a:t>Pleasance Liddell</a:t>
            </a:r>
            <a:r>
              <a:rPr lang="en-US" dirty="0"/>
              <a:t> (aged 10, </a:t>
            </a:r>
            <a:r>
              <a:rPr lang="en-US" dirty="0" smtClean="0"/>
              <a:t>Edith </a:t>
            </a:r>
            <a:r>
              <a:rPr lang="en-US" dirty="0"/>
              <a:t>Mary Liddell (aged </a:t>
            </a:r>
            <a:r>
              <a:rPr lang="en-US" dirty="0" smtClean="0"/>
              <a:t>8. </a:t>
            </a:r>
          </a:p>
          <a:p>
            <a:pPr algn="just" rtl="0"/>
            <a:r>
              <a:rPr lang="en-US" dirty="0"/>
              <a:t>The journey began at </a:t>
            </a:r>
            <a:r>
              <a:rPr lang="en-US" dirty="0">
                <a:solidFill>
                  <a:srgbClr val="FF0000"/>
                </a:solidFill>
                <a:hlinkClick r:id="rId9" tooltip="Folly Bridge"/>
              </a:rPr>
              <a:t>Folly Bridge</a:t>
            </a:r>
            <a:r>
              <a:rPr lang="en-US" dirty="0">
                <a:solidFill>
                  <a:srgbClr val="FF0000"/>
                </a:solidFill>
              </a:rPr>
              <a:t>, </a:t>
            </a:r>
            <a:r>
              <a:rPr lang="en-US" dirty="0">
                <a:solidFill>
                  <a:srgbClr val="FF0000"/>
                </a:solidFill>
                <a:hlinkClick r:id="rId10" tooltip="Oxford"/>
              </a:rPr>
              <a:t>Oxford</a:t>
            </a:r>
            <a:r>
              <a:rPr lang="en-US" dirty="0">
                <a:solidFill>
                  <a:srgbClr val="FF0000"/>
                </a:solidFill>
              </a:rPr>
              <a:t> </a:t>
            </a:r>
            <a:r>
              <a:rPr lang="en-US" dirty="0"/>
              <a:t>and ended five miles away in the village of </a:t>
            </a:r>
            <a:r>
              <a:rPr lang="en-US" dirty="0" err="1">
                <a:hlinkClick r:id="rId11" tooltip="Godstow"/>
              </a:rPr>
              <a:t>Godstow</a:t>
            </a:r>
            <a:r>
              <a:rPr lang="en-US" dirty="0"/>
              <a:t>. During the trip Charles Dodgson told the girls a story that featured a bored little girl named Alice who goes looking for an adventure. The girls loved it, and Alice Liddell asked Dodgson to write it down for her. He began writing the manuscript of the story the next day, although that earliest version no longer exists. The girls and Dodgson took another boat trip a month later when he elaborated the plot to the story of Alice, and in November he began working on the manuscript in earnest</a:t>
            </a:r>
            <a:endParaRPr lang="ar-IQ" dirty="0"/>
          </a:p>
        </p:txBody>
      </p:sp>
    </p:spTree>
    <p:extLst>
      <p:ext uri="{BB962C8B-B14F-4D97-AF65-F5344CB8AC3E}">
        <p14:creationId xmlns:p14="http://schemas.microsoft.com/office/powerpoint/2010/main" val="2092926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35" y="2638697"/>
            <a:ext cx="3709852" cy="2246812"/>
          </a:xfrm>
        </p:spPr>
        <p:txBody>
          <a:bodyPr>
            <a:normAutofit fontScale="90000"/>
          </a:bodyPr>
          <a:lstStyle/>
          <a:p>
            <a:pPr rtl="0"/>
            <a:r>
              <a:rPr lang="en-US" b="1" dirty="0" smtClean="0"/>
              <a:t>Themes</a:t>
            </a:r>
            <a:br>
              <a:rPr lang="en-US" b="1" dirty="0" smtClean="0"/>
            </a:br>
            <a:r>
              <a:rPr lang="en-US" b="1" dirty="0"/>
              <a:t>The Tragic and Inevitable Loss of Childhood Innocence</a:t>
            </a:r>
            <a:br>
              <a:rPr lang="en-US" b="1" dirty="0"/>
            </a:br>
            <a:endParaRPr lang="ar-IQ" dirty="0"/>
          </a:p>
        </p:txBody>
      </p:sp>
      <p:sp>
        <p:nvSpPr>
          <p:cNvPr id="3" name="Content Placeholder 2"/>
          <p:cNvSpPr>
            <a:spLocks noGrp="1"/>
          </p:cNvSpPr>
          <p:nvPr>
            <p:ph idx="1"/>
          </p:nvPr>
        </p:nvSpPr>
        <p:spPr>
          <a:xfrm>
            <a:off x="4506687" y="339634"/>
            <a:ext cx="6893634" cy="5712173"/>
          </a:xfrm>
        </p:spPr>
        <p:txBody>
          <a:bodyPr>
            <a:normAutofit/>
          </a:bodyPr>
          <a:lstStyle/>
          <a:p>
            <a:pPr algn="just" rtl="0" fontAlgn="base"/>
            <a:r>
              <a:rPr lang="en-US" sz="2000" dirty="0" smtClean="0"/>
              <a:t>Throughout </a:t>
            </a:r>
            <a:r>
              <a:rPr lang="en-US" sz="2000" dirty="0"/>
              <a:t>the course of </a:t>
            </a:r>
            <a:r>
              <a:rPr lang="en-US" sz="2000" i="1" dirty="0"/>
              <a:t>Alice’s Adventures in Wonderland</a:t>
            </a:r>
            <a:r>
              <a:rPr lang="en-US" sz="2000" dirty="0"/>
              <a:t>, Alice goes through a variety of absurd </a:t>
            </a:r>
            <a:r>
              <a:rPr lang="en-US" sz="2000" b="1" dirty="0">
                <a:solidFill>
                  <a:srgbClr val="FF0000"/>
                </a:solidFill>
              </a:rPr>
              <a:t>physical changes</a:t>
            </a:r>
            <a:r>
              <a:rPr lang="en-US" sz="2000" dirty="0"/>
              <a:t>. The discomfort she feels at never being the right size acts as a symbol for the changes that occur during </a:t>
            </a:r>
            <a:r>
              <a:rPr lang="en-US" sz="2000" b="1" dirty="0">
                <a:solidFill>
                  <a:srgbClr val="FF0000"/>
                </a:solidFill>
              </a:rPr>
              <a:t>puberty</a:t>
            </a:r>
            <a:r>
              <a:rPr lang="en-US" sz="2000" dirty="0"/>
              <a:t>. Alice finds these changes to be traumatic, and feels discomfort, frustration, and sadness when she goes through them. She struggles to maintain a comfortable physical size. In Chapter 1, she becomes upset when she keeps finding herself too big or too small to enter the garden. In Chapter 5, she loses control over specific body parts when her neck grows to an absurd length. </a:t>
            </a:r>
            <a:endParaRPr lang="ar-IQ" dirty="0"/>
          </a:p>
        </p:txBody>
      </p:sp>
    </p:spTree>
    <p:extLst>
      <p:ext uri="{BB962C8B-B14F-4D97-AF65-F5344CB8AC3E}">
        <p14:creationId xmlns:p14="http://schemas.microsoft.com/office/powerpoint/2010/main" val="3030394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31" y="2349925"/>
            <a:ext cx="3552739" cy="2522521"/>
          </a:xfrm>
        </p:spPr>
        <p:txBody>
          <a:bodyPr/>
          <a:lstStyle/>
          <a:p>
            <a:pPr rtl="0" fontAlgn="base"/>
            <a:r>
              <a:rPr lang="en-US" b="1" dirty="0"/>
              <a:t>Life as a Meaningless Puzzle</a:t>
            </a:r>
          </a:p>
        </p:txBody>
      </p:sp>
      <p:sp>
        <p:nvSpPr>
          <p:cNvPr id="3" name="Content Placeholder 2"/>
          <p:cNvSpPr>
            <a:spLocks noGrp="1"/>
          </p:cNvSpPr>
          <p:nvPr>
            <p:ph idx="1"/>
          </p:nvPr>
        </p:nvSpPr>
        <p:spPr>
          <a:xfrm>
            <a:off x="4585063" y="470263"/>
            <a:ext cx="6815258" cy="6008913"/>
          </a:xfrm>
        </p:spPr>
        <p:txBody>
          <a:bodyPr>
            <a:normAutofit lnSpcReduction="10000"/>
          </a:bodyPr>
          <a:lstStyle/>
          <a:p>
            <a:pPr algn="just" rtl="0" fontAlgn="base"/>
            <a:r>
              <a:rPr lang="en-US" dirty="0" smtClean="0"/>
              <a:t>In </a:t>
            </a:r>
            <a:r>
              <a:rPr lang="en-US" i="1" dirty="0"/>
              <a:t>Alice’s Adventures in Wonderland</a:t>
            </a:r>
            <a:r>
              <a:rPr lang="en-US" dirty="0"/>
              <a:t>, Alice encounters a series of </a:t>
            </a:r>
            <a:r>
              <a:rPr lang="en-US" b="1" dirty="0">
                <a:solidFill>
                  <a:srgbClr val="FF0000"/>
                </a:solidFill>
              </a:rPr>
              <a:t>puzzles</a:t>
            </a:r>
            <a:r>
              <a:rPr lang="en-US" dirty="0"/>
              <a:t> that seem to have no clear solutions, which imitates the ways that </a:t>
            </a:r>
            <a:r>
              <a:rPr lang="en-US" b="1" dirty="0">
                <a:solidFill>
                  <a:srgbClr val="FF0000"/>
                </a:solidFill>
              </a:rPr>
              <a:t>life frustrates expectations</a:t>
            </a:r>
            <a:r>
              <a:rPr lang="en-US" dirty="0"/>
              <a:t>. Alice expects that the situations she encounters will make a certain kind of sense, but they repeatedly frustrate her ability to figure out Wonderland. Alice tries to understand the Caucus race, solve the Mad Hatter’s riddle, and understand the Queen’s ridiculous croquet game, but to no avail. In every instance, the riddles and challenges presented to Alice have no purpose or answer. Even though Lewis Carroll was a logician, in </a:t>
            </a:r>
            <a:r>
              <a:rPr lang="en-US" i="1" dirty="0"/>
              <a:t>Alice’s Adventures in Wonderland</a:t>
            </a:r>
            <a:r>
              <a:rPr lang="en-US" dirty="0"/>
              <a:t> he makes a farce out of </a:t>
            </a:r>
            <a:r>
              <a:rPr lang="en-US" dirty="0">
                <a:solidFill>
                  <a:srgbClr val="FF0000"/>
                </a:solidFill>
              </a:rPr>
              <a:t>jokes, riddles, and games of logic</a:t>
            </a:r>
            <a:r>
              <a:rPr lang="en-US" dirty="0"/>
              <a:t>. Alice learns that she cannot expect to find logic or meaning in the situations that she encounters, even when they appear to be problems, riddles, or games that would normally have solutions that Alice would be able to figure out. Carroll makes a broader point about the ways that life frustrates expectations and resists interpretation, even when problems seem familiar or solvable. </a:t>
            </a:r>
          </a:p>
        </p:txBody>
      </p:sp>
    </p:spTree>
    <p:extLst>
      <p:ext uri="{BB962C8B-B14F-4D97-AF65-F5344CB8AC3E}">
        <p14:creationId xmlns:p14="http://schemas.microsoft.com/office/powerpoint/2010/main" val="1418460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Death as a Constant and Underlying Menace</a:t>
            </a:r>
            <a:br>
              <a:rPr lang="en-US" b="1" dirty="0"/>
            </a:br>
            <a:endParaRPr lang="ar-IQ" dirty="0"/>
          </a:p>
        </p:txBody>
      </p:sp>
      <p:sp>
        <p:nvSpPr>
          <p:cNvPr id="3" name="Content Placeholder 2"/>
          <p:cNvSpPr>
            <a:spLocks noGrp="1"/>
          </p:cNvSpPr>
          <p:nvPr>
            <p:ph idx="1"/>
          </p:nvPr>
        </p:nvSpPr>
        <p:spPr>
          <a:xfrm>
            <a:off x="4506687" y="404949"/>
            <a:ext cx="6893634" cy="6191794"/>
          </a:xfrm>
        </p:spPr>
        <p:txBody>
          <a:bodyPr>
            <a:normAutofit/>
          </a:bodyPr>
          <a:lstStyle/>
          <a:p>
            <a:pPr algn="just" rtl="0" fontAlgn="base"/>
            <a:r>
              <a:rPr lang="en-US" dirty="0" smtClean="0"/>
              <a:t>Alice </a:t>
            </a:r>
            <a:r>
              <a:rPr lang="en-US" dirty="0"/>
              <a:t>continually finds herself in situations in which she r</a:t>
            </a:r>
            <a:r>
              <a:rPr lang="en-US" dirty="0">
                <a:solidFill>
                  <a:srgbClr val="FF0000"/>
                </a:solidFill>
              </a:rPr>
              <a:t>isks death</a:t>
            </a:r>
            <a:r>
              <a:rPr lang="en-US" dirty="0"/>
              <a:t>, and while these threats never materialize, they suggest that </a:t>
            </a:r>
            <a:r>
              <a:rPr lang="en-US" dirty="0">
                <a:solidFill>
                  <a:srgbClr val="FF0000"/>
                </a:solidFill>
              </a:rPr>
              <a:t>death lurks just behind the ridiculous events </a:t>
            </a:r>
            <a:r>
              <a:rPr lang="en-US" dirty="0"/>
              <a:t>of </a:t>
            </a:r>
            <a:r>
              <a:rPr lang="en-US" i="1" dirty="0"/>
              <a:t>Alice’s Adventures in Wonderland</a:t>
            </a:r>
            <a:r>
              <a:rPr lang="en-US" dirty="0"/>
              <a:t> as a present and </a:t>
            </a:r>
            <a:r>
              <a:rPr lang="en-US" dirty="0">
                <a:solidFill>
                  <a:srgbClr val="FF0000"/>
                </a:solidFill>
              </a:rPr>
              <a:t>possible outcome</a:t>
            </a:r>
            <a:r>
              <a:rPr lang="en-US" dirty="0"/>
              <a:t>. Death appears in Chapter 1, when the narrator mentions that Alice would say nothing of falling off of her own house, since it would likely kill her. Alice takes risks that could possibly kill her, but she never considers death as a possible outcome. Over time, she starts to realize that her </a:t>
            </a:r>
            <a:r>
              <a:rPr lang="en-US" dirty="0">
                <a:solidFill>
                  <a:srgbClr val="FF0000"/>
                </a:solidFill>
              </a:rPr>
              <a:t>experiences</a:t>
            </a:r>
            <a:r>
              <a:rPr lang="en-US" dirty="0"/>
              <a:t> in Wonderland are far more threatening than they appear to be. As the Queen screams “Off with its head!” she understands that Wonderland may not merely be a ridiculous realm where expectations are repeatedly frustrated. </a:t>
            </a:r>
            <a:r>
              <a:rPr lang="en-US" dirty="0">
                <a:solidFill>
                  <a:srgbClr val="FF0000"/>
                </a:solidFill>
              </a:rPr>
              <a:t>Death may be a real threat,</a:t>
            </a:r>
            <a:r>
              <a:rPr lang="en-US" dirty="0"/>
              <a:t> and Alice starts to understand that the risks she faces may not be ridiculous and absurd after all.</a:t>
            </a:r>
          </a:p>
          <a:p>
            <a:pPr algn="l" rtl="0"/>
            <a:endParaRPr lang="ar-IQ" dirty="0"/>
          </a:p>
        </p:txBody>
      </p:sp>
    </p:spTree>
    <p:extLst>
      <p:ext uri="{BB962C8B-B14F-4D97-AF65-F5344CB8AC3E}">
        <p14:creationId xmlns:p14="http://schemas.microsoft.com/office/powerpoint/2010/main" val="226141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691"/>
            <a:ext cx="10515600" cy="927463"/>
          </a:xfrm>
        </p:spPr>
        <p:txBody>
          <a:bodyPr>
            <a:normAutofit fontScale="90000"/>
          </a:bodyPr>
          <a:lstStyle/>
          <a:p>
            <a:pPr algn="ctr"/>
            <a:r>
              <a:rPr lang="en-US" b="1" dirty="0" smtClean="0"/>
              <a:t>Growing </a:t>
            </a:r>
            <a:r>
              <a:rPr lang="en-US" b="1" dirty="0"/>
              <a:t>up</a:t>
            </a:r>
            <a:r>
              <a:rPr lang="en-US" dirty="0"/>
              <a:t/>
            </a:r>
            <a:br>
              <a:rPr lang="en-US" dirty="0"/>
            </a:br>
            <a:endParaRPr lang="ar-IQ" dirty="0"/>
          </a:p>
        </p:txBody>
      </p:sp>
      <p:sp>
        <p:nvSpPr>
          <p:cNvPr id="3" name="Content Placeholder 2"/>
          <p:cNvSpPr>
            <a:spLocks noGrp="1"/>
          </p:cNvSpPr>
          <p:nvPr>
            <p:ph idx="1"/>
          </p:nvPr>
        </p:nvSpPr>
        <p:spPr>
          <a:xfrm>
            <a:off x="4558937" y="313509"/>
            <a:ext cx="7236824" cy="6178732"/>
          </a:xfrm>
        </p:spPr>
        <p:txBody>
          <a:bodyPr>
            <a:noAutofit/>
          </a:bodyPr>
          <a:lstStyle/>
          <a:p>
            <a:pPr algn="just" rtl="0" fontAlgn="base"/>
            <a:r>
              <a:rPr lang="en-US" dirty="0" smtClean="0"/>
              <a:t>The </a:t>
            </a:r>
            <a:r>
              <a:rPr lang="en-US" dirty="0"/>
              <a:t>most obvious theme that can be found in Alice’s Adventures in Wonderland is the theme of </a:t>
            </a:r>
            <a:r>
              <a:rPr lang="en-US" sz="2800" b="1" dirty="0">
                <a:solidFill>
                  <a:srgbClr val="FF0000"/>
                </a:solidFill>
              </a:rPr>
              <a:t>growing up.</a:t>
            </a:r>
          </a:p>
          <a:p>
            <a:pPr algn="just" rtl="0" fontAlgn="base"/>
            <a:r>
              <a:rPr lang="en-US" dirty="0"/>
              <a:t>Lewis Carroll adored the unprejudiced and innocent way young children approach the world. With Alice’s Adventures in Wonderland, he wanted to describe how a child sees our </a:t>
            </a:r>
            <a:r>
              <a:rPr lang="en-US" dirty="0">
                <a:solidFill>
                  <a:srgbClr val="FF0000"/>
                </a:solidFill>
              </a:rPr>
              <a:t>adult world</a:t>
            </a:r>
            <a:r>
              <a:rPr lang="en-US" dirty="0"/>
              <a:t>, including all of the (in the eyes of a child silly and arbitrary) </a:t>
            </a:r>
            <a:r>
              <a:rPr lang="en-US" dirty="0">
                <a:solidFill>
                  <a:srgbClr val="FF0000"/>
                </a:solidFill>
              </a:rPr>
              <a:t>rules and social </a:t>
            </a:r>
            <a:r>
              <a:rPr lang="en-US" dirty="0" smtClean="0">
                <a:solidFill>
                  <a:srgbClr val="FF0000"/>
                </a:solidFill>
              </a:rPr>
              <a:t>systems </a:t>
            </a:r>
            <a:r>
              <a:rPr lang="en-US" dirty="0">
                <a:solidFill>
                  <a:srgbClr val="FF0000"/>
                </a:solidFill>
              </a:rPr>
              <a:t>we created for ourselves, as well as the ego’s and bad habits we have developed during our lives.</a:t>
            </a:r>
          </a:p>
          <a:p>
            <a:pPr algn="just" rtl="0" fontAlgn="base"/>
            <a:r>
              <a:rPr lang="en-US" dirty="0"/>
              <a:t>Alice’s Adventures in Wonderland represents the child’s </a:t>
            </a:r>
            <a:r>
              <a:rPr lang="en-US" dirty="0">
                <a:solidFill>
                  <a:srgbClr val="FF0000"/>
                </a:solidFill>
              </a:rPr>
              <a:t>struggle to survive in the confusing world of adults</a:t>
            </a:r>
            <a:r>
              <a:rPr lang="en-US" dirty="0"/>
              <a:t>. To understand our adult world, Alice has to overcome the open-mindedness that is characteristic for children.</a:t>
            </a:r>
          </a:p>
          <a:p>
            <a:pPr algn="just" rtl="0" fontAlgn="base"/>
            <a:r>
              <a:rPr lang="en-US" dirty="0"/>
              <a:t>Apparently, </a:t>
            </a:r>
            <a:r>
              <a:rPr lang="en-US" dirty="0">
                <a:solidFill>
                  <a:srgbClr val="FF0000"/>
                </a:solidFill>
              </a:rPr>
              <a:t>adults need rules </a:t>
            </a:r>
            <a:r>
              <a:rPr lang="en-US" dirty="0"/>
              <a:t>to live by. But most people adhere to those rules blindly now, without asking themselves ‘why’. This leads to the incomprehensible, and sometimes arbitrary behavior that Alice experiences in Wonderland</a:t>
            </a:r>
            <a:r>
              <a:rPr lang="en-US" dirty="0" smtClean="0"/>
              <a:t>.</a:t>
            </a:r>
            <a:endParaRPr lang="en-US" dirty="0"/>
          </a:p>
        </p:txBody>
      </p:sp>
    </p:spTree>
    <p:extLst>
      <p:ext uri="{BB962C8B-B14F-4D97-AF65-F5344CB8AC3E}">
        <p14:creationId xmlns:p14="http://schemas.microsoft.com/office/powerpoint/2010/main" val="290426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45875" y="535577"/>
            <a:ext cx="6854446" cy="6021977"/>
          </a:xfrm>
        </p:spPr>
        <p:txBody>
          <a:bodyPr>
            <a:normAutofit fontScale="92500"/>
          </a:bodyPr>
          <a:lstStyle/>
          <a:p>
            <a:pPr algn="just" rtl="0" fontAlgn="base"/>
            <a:r>
              <a:rPr lang="en-US" dirty="0"/>
              <a:t>When entering Wonderland, Alice encounters a </a:t>
            </a:r>
            <a:r>
              <a:rPr lang="en-US" dirty="0">
                <a:solidFill>
                  <a:srgbClr val="FF0000"/>
                </a:solidFill>
              </a:rPr>
              <a:t>way of living </a:t>
            </a:r>
            <a:r>
              <a:rPr lang="en-US" dirty="0"/>
              <a:t>and reasoning that is quite different from her own. A Duchess who is determined to find a moral in everything. </a:t>
            </a:r>
            <a:r>
              <a:rPr lang="en-US" dirty="0">
                <a:solidFill>
                  <a:srgbClr val="FF0000"/>
                </a:solidFill>
              </a:rPr>
              <a:t>Trials that seem to be very unjust</a:t>
            </a:r>
            <a:r>
              <a:rPr lang="en-US" dirty="0"/>
              <a:t>. But during the journey through Wonderland, Alice learns to understand the adult world somewhat more. In fact, she is growing up. This is also represented by her physical changes during the story, </a:t>
            </a:r>
            <a:r>
              <a:rPr lang="en-US" dirty="0">
                <a:solidFill>
                  <a:srgbClr val="FF0000"/>
                </a:solidFill>
              </a:rPr>
              <a:t>the growing and shrinking</a:t>
            </a:r>
            <a:r>
              <a:rPr lang="en-US" dirty="0"/>
              <a:t>.</a:t>
            </a:r>
          </a:p>
          <a:p>
            <a:pPr algn="just" rtl="0" fontAlgn="base"/>
            <a:r>
              <a:rPr lang="en-US" dirty="0"/>
              <a:t>More and more she starts to understand the creatures that live in Wonderland. From the Cheshire Cat she learns that ‘everyone is mad here’. She learns to </a:t>
            </a:r>
            <a:r>
              <a:rPr lang="en-US" dirty="0">
                <a:solidFill>
                  <a:srgbClr val="FF0000"/>
                </a:solidFill>
              </a:rPr>
              <a:t>cope</a:t>
            </a:r>
            <a:r>
              <a:rPr lang="en-US" dirty="0"/>
              <a:t> with the crazy Wonderland rules, and during the story she gets better in managing the situation. She tells the Queen of Hearts that her order is ‘nonsense’ and prevents her own beheading. </a:t>
            </a:r>
            <a:r>
              <a:rPr lang="en-US" dirty="0">
                <a:solidFill>
                  <a:srgbClr val="FF0000"/>
                </a:solidFill>
              </a:rPr>
              <a:t>In the end Alice has adapted and lost most of her vivid imagination that comes with childhood. She realizes what the creatures in Wonderland really are ‘nothing but a pack of cards’. At this point, she has matured too much to stay in Wonderland, the world of the children, and wakes up into the ‘real’ world, the world of adults.</a:t>
            </a:r>
          </a:p>
          <a:p>
            <a:endParaRPr lang="ar-IQ" dirty="0"/>
          </a:p>
        </p:txBody>
      </p:sp>
    </p:spTree>
    <p:extLst>
      <p:ext uri="{BB962C8B-B14F-4D97-AF65-F5344CB8AC3E}">
        <p14:creationId xmlns:p14="http://schemas.microsoft.com/office/powerpoint/2010/main" val="79053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6549"/>
            <a:ext cx="3485606" cy="3017520"/>
          </a:xfrm>
        </p:spPr>
        <p:txBody>
          <a:bodyPr>
            <a:normAutofit/>
          </a:bodyPr>
          <a:lstStyle/>
          <a:p>
            <a:pPr algn="ctr"/>
            <a:r>
              <a:rPr lang="en-US" b="1" dirty="0"/>
              <a:t>Identity</a:t>
            </a:r>
            <a:r>
              <a:rPr lang="en-US" dirty="0"/>
              <a:t/>
            </a:r>
            <a:br>
              <a:rPr lang="en-US" dirty="0"/>
            </a:br>
            <a:endParaRPr lang="ar-IQ" dirty="0"/>
          </a:p>
        </p:txBody>
      </p:sp>
      <p:sp>
        <p:nvSpPr>
          <p:cNvPr id="3" name="Content Placeholder 2"/>
          <p:cNvSpPr>
            <a:spLocks noGrp="1"/>
          </p:cNvSpPr>
          <p:nvPr>
            <p:ph idx="1"/>
          </p:nvPr>
        </p:nvSpPr>
        <p:spPr>
          <a:xfrm>
            <a:off x="4728754" y="666206"/>
            <a:ext cx="6625045" cy="5630091"/>
          </a:xfrm>
        </p:spPr>
        <p:txBody>
          <a:bodyPr>
            <a:normAutofit fontScale="25000" lnSpcReduction="20000"/>
          </a:bodyPr>
          <a:lstStyle/>
          <a:p>
            <a:pPr marL="0" indent="0" fontAlgn="base">
              <a:buNone/>
            </a:pPr>
            <a:endParaRPr lang="en-US" sz="5500" dirty="0"/>
          </a:p>
          <a:p>
            <a:pPr algn="just" rtl="0" fontAlgn="base"/>
            <a:r>
              <a:rPr lang="en-US" sz="6400" dirty="0" smtClean="0"/>
              <a:t>In </a:t>
            </a:r>
            <a:r>
              <a:rPr lang="en-US" sz="6400" dirty="0"/>
              <a:t>Wonderland, Alice struggles with the importance and instability of </a:t>
            </a:r>
            <a:r>
              <a:rPr lang="en-US" sz="6400" dirty="0">
                <a:solidFill>
                  <a:srgbClr val="FF0000"/>
                </a:solidFill>
              </a:rPr>
              <a:t>personal identity</a:t>
            </a:r>
            <a:r>
              <a:rPr lang="en-US" sz="6400" dirty="0"/>
              <a:t>. She is constantly ordered to identify herself by the creatures she meets, but she herself has doubts about her identity as well.</a:t>
            </a:r>
          </a:p>
          <a:p>
            <a:pPr algn="just" rtl="0" fontAlgn="base"/>
            <a:r>
              <a:rPr lang="en-US" sz="6400" dirty="0"/>
              <a:t>After falling through the Rabbit hole, Alice tests her knowledge to determine whether she has become another girl. Later on, the White Rabbit mistakes her for his maid Mary Ann. When the Caterpillar asks her who she is, she is unable to answer, as she feels that she has changed several times since that morning.</a:t>
            </a:r>
          </a:p>
          <a:p>
            <a:pPr algn="just" rtl="0" fontAlgn="base"/>
            <a:r>
              <a:rPr lang="en-US" sz="6400" dirty="0"/>
              <a:t>Among other things, this doubt about her </a:t>
            </a:r>
            <a:r>
              <a:rPr lang="en-US" sz="6400" dirty="0">
                <a:solidFill>
                  <a:srgbClr val="FF0000"/>
                </a:solidFill>
              </a:rPr>
              <a:t>identity is nourished by her physical appearance. Alice grows and shrinks several times, which she finds “very confusing</a:t>
            </a:r>
            <a:r>
              <a:rPr lang="en-US" sz="6400" dirty="0"/>
              <a:t>”. The Pigeon mistakes her for a serpent, not only because she admits eating eggs, but also because of her long neck. The Cheshire Cat questions another aspect of Alice’s identity. He is not questioning her name or species, he is questioning her sanity. As she has entered Wonderland, she must be </a:t>
            </a:r>
            <a:r>
              <a:rPr lang="en-US" sz="6400" dirty="0" smtClean="0"/>
              <a:t>mad.</a:t>
            </a:r>
            <a:endParaRPr lang="en-US" sz="6400" dirty="0"/>
          </a:p>
          <a:p>
            <a:pPr algn="just" rtl="0" fontAlgn="base"/>
            <a:r>
              <a:rPr lang="en-US" sz="6400" dirty="0"/>
              <a:t>However, it is not only Alice’s identity that is unstable. Some creatures in Wonderland have unstable identities as well. For example, the Duchess’ baby turns into a pig and the members of the jury have to write down their names, or they will forget them.</a:t>
            </a:r>
          </a:p>
          <a:p>
            <a:pPr algn="just"/>
            <a:endParaRPr lang="ar-IQ" sz="6400" dirty="0"/>
          </a:p>
        </p:txBody>
      </p:sp>
    </p:spTree>
    <p:extLst>
      <p:ext uri="{BB962C8B-B14F-4D97-AF65-F5344CB8AC3E}">
        <p14:creationId xmlns:p14="http://schemas.microsoft.com/office/powerpoint/2010/main" val="108269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2613</TotalTime>
  <Words>2182</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&amp;quot</vt:lpstr>
      <vt:lpstr>Arial</vt:lpstr>
      <vt:lpstr>Calibri Light</vt:lpstr>
      <vt:lpstr>Linux Libertine</vt:lpstr>
      <vt:lpstr>Rockwell</vt:lpstr>
      <vt:lpstr>Times New Roman</vt:lpstr>
      <vt:lpstr>Wingdings</vt:lpstr>
      <vt:lpstr>Atlas</vt:lpstr>
      <vt:lpstr>Alice's Adventures in Wonderland</vt:lpstr>
      <vt:lpstr>PowerPoint Presentation</vt:lpstr>
      <vt:lpstr>Background</vt:lpstr>
      <vt:lpstr>Themes The Tragic and Inevitable Loss of Childhood Innocence </vt:lpstr>
      <vt:lpstr>Life as a Meaningless Puzzle</vt:lpstr>
      <vt:lpstr>Death as a Constant and Underlying Menace </vt:lpstr>
      <vt:lpstr>Growing up </vt:lpstr>
      <vt:lpstr>PowerPoint Presentation</vt:lpstr>
      <vt:lpstr>Identity </vt:lpstr>
      <vt:lpstr>Through the Looking Glass</vt:lpstr>
      <vt:lpstr>Through the Looking Glass</vt:lpstr>
      <vt:lpstr>Learning to achieve a higher social position </vt:lpstr>
      <vt:lpstr>Identity </vt:lpstr>
      <vt:lpstr>Themes Symbolism </vt:lpstr>
      <vt:lpstr>Chess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Alice's Adventures in Wonderland</dc:title>
  <dc:creator>luma ibrahim</dc:creator>
  <cp:lastModifiedBy>luma ibrahim</cp:lastModifiedBy>
  <cp:revision>32</cp:revision>
  <dcterms:created xsi:type="dcterms:W3CDTF">2019-11-02T17:48:24Z</dcterms:created>
  <dcterms:modified xsi:type="dcterms:W3CDTF">2019-11-14T15:57:34Z</dcterms:modified>
</cp:coreProperties>
</file>